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78" r:id="rId3"/>
    <p:sldId id="258" r:id="rId4"/>
    <p:sldId id="259" r:id="rId5"/>
    <p:sldId id="264" r:id="rId6"/>
    <p:sldId id="262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4660"/>
  </p:normalViewPr>
  <p:slideViewPr>
    <p:cSldViewPr snapToGrid="0">
      <p:cViewPr varScale="1">
        <p:scale>
          <a:sx n="67" d="100"/>
          <a:sy n="67" d="100"/>
        </p:scale>
        <p:origin x="82" y="4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094A7E-F94E-437C-AAD1-E0B73B929B89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DBD4D8-06EB-475E-B19D-8E463F4BF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13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379F0C-6612-4996-907B-A6B2909F68C3}" type="datetimeFigureOut">
              <a:rPr lang="en-CA" smtClean="0"/>
              <a:t>2015-09-13</a:t>
            </a:fld>
            <a:endParaRPr lang="en-CA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940800" y="6356353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fld id="{B1DEE6B9-1CF8-44F4-981A-B4DBBBB438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8670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379F0C-6612-4996-907B-A6B2909F68C3}" type="datetimeFigureOut">
              <a:rPr lang="en-CA" smtClean="0"/>
              <a:t>2015-09-13</a:t>
            </a:fld>
            <a:endParaRPr lang="en-CA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EE6B9-1CF8-44F4-981A-B4DBBBB438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8421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379F0C-6612-4996-907B-A6B2909F68C3}" type="datetimeFigureOut">
              <a:rPr lang="en-CA" smtClean="0"/>
              <a:t>2015-09-13</a:t>
            </a:fld>
            <a:endParaRPr lang="en-CA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EE6B9-1CF8-44F4-981A-B4DBBBB438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5819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379F0C-6612-4996-907B-A6B2909F68C3}" type="datetimeFigureOut">
              <a:rPr lang="en-CA" smtClean="0"/>
              <a:t>2015-09-13</a:t>
            </a:fld>
            <a:endParaRPr lang="en-CA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EE6B9-1CF8-44F4-981A-B4DBBBB43825}" type="slidenum">
              <a:rPr lang="en-CA" smtClean="0"/>
              <a:t>‹#›</a:t>
            </a:fld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0" y="764704"/>
            <a:ext cx="12192000" cy="5688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</p:spTree>
    <p:extLst>
      <p:ext uri="{BB962C8B-B14F-4D97-AF65-F5344CB8AC3E}">
        <p14:creationId xmlns:p14="http://schemas.microsoft.com/office/powerpoint/2010/main" val="4224204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379F0C-6612-4996-907B-A6B2909F68C3}" type="datetimeFigureOut">
              <a:rPr lang="en-CA" smtClean="0"/>
              <a:t>2015-09-13</a:t>
            </a:fld>
            <a:endParaRPr lang="en-CA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EE6B9-1CF8-44F4-981A-B4DBBBB438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094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379F0C-6612-4996-907B-A6B2909F68C3}" type="datetimeFigureOut">
              <a:rPr lang="en-CA" smtClean="0"/>
              <a:t>2015-09-13</a:t>
            </a:fld>
            <a:endParaRPr lang="en-CA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EE6B9-1CF8-44F4-981A-B4DBBBB438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0068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72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379F0C-6612-4996-907B-A6B2909F68C3}" type="datetimeFigureOut">
              <a:rPr lang="en-CA" smtClean="0"/>
              <a:t>2015-09-13</a:t>
            </a:fld>
            <a:endParaRPr lang="en-CA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EE6B9-1CF8-44F4-981A-B4DBBBB438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58676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379F0C-6612-4996-907B-A6B2909F68C3}" type="datetimeFigureOut">
              <a:rPr lang="en-CA" smtClean="0"/>
              <a:t>2015-09-13</a:t>
            </a:fld>
            <a:endParaRPr lang="en-CA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EE6B9-1CF8-44F4-981A-B4DBBBB438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51006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379F0C-6612-4996-907B-A6B2909F68C3}" type="datetimeFigureOut">
              <a:rPr lang="en-CA" smtClean="0"/>
              <a:t>2015-09-13</a:t>
            </a:fld>
            <a:endParaRPr lang="en-CA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EE6B9-1CF8-44F4-981A-B4DBBBB438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7684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5" y="273052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5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379F0C-6612-4996-907B-A6B2909F68C3}" type="datetimeFigureOut">
              <a:rPr lang="en-CA" smtClean="0"/>
              <a:t>2015-09-13</a:t>
            </a:fld>
            <a:endParaRPr lang="en-CA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EE6B9-1CF8-44F4-981A-B4DBBBB438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06248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40"/>
            <a:ext cx="7315200" cy="80486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379F0C-6612-4996-907B-A6B2909F68C3}" type="datetimeFigureOut">
              <a:rPr lang="en-CA" smtClean="0"/>
              <a:t>2015-09-13</a:t>
            </a:fld>
            <a:endParaRPr lang="en-CA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EE6B9-1CF8-44F4-981A-B4DBBBB438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37267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609600" y="274639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C379F0C-6612-4996-907B-A6B2909F68C3}" type="datetimeFigureOut">
              <a:rPr lang="en-CA" smtClean="0"/>
              <a:t>2015-09-13</a:t>
            </a:fld>
            <a:endParaRPr lang="en-CA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C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1DEE6B9-1CF8-44F4-981A-B4DBBBB4382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98505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package" Target="../embeddings/Microsoft_Visio_Drawing1.vsdx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768" y="-437321"/>
            <a:ext cx="10331607" cy="692042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6053739"/>
            <a:ext cx="12192000" cy="792088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23175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105943"/>
            <a:ext cx="6679095" cy="6524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n-C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5000 Series Specification</a:t>
            </a:r>
            <a:endParaRPr lang="en-CA" sz="3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3508" y="764704"/>
            <a:ext cx="11867260" cy="5098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Secure ARM11 Processor	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Flash - 128MB, RAM - 64MB SDRAM, Option for SD up to 8GB 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Touch 2.8 inch,320*240 TFT LCD Color Display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High Speed Easy Loading, 58mm Paper Width, 38mm Paper Roll Diameter Printer	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Track1 /2/3, bi-directional swipe; smart error correction Magstripe Reader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Mifare classic/Ultralight/Desfire, ISO1 4443A &amp; B , SONY FeliCa Contactless Reader 	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3 SAM slots, PPS protocol up to 300kbps 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Synchronous: V.22bis, V.29, supports 1200/2400/9600bps, asynchronous up to 56K ;PPP Protocol PSTN Modem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fr-FR" sz="1600" dirty="0" smtClean="0"/>
              <a:t>10/100 T-base supports SSLv2/3T LSv1 Ethernet port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Wi-Fi Option- SSLv2/3T LSv1 	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EMV4.2, SLE4442/ SLE4428 memory card ISO 7812 size Smart card reader 	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RS-232 Port, USB OTG Ports	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10 alphanumeric keys, 6 function keys,1 power switch key Secure Keypad 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3DES encryption, Master/Session and DUKPT key management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pl-PL" sz="1600" dirty="0" smtClean="0"/>
              <a:t>(215*89.5*62.8 mm) (8.46” * 3.52” * 2.47”) L*W*H 	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PCI PTS 3.x, Visa PayWave, MasterCard PayPass, CCC, CUP, CE, ROHS, EMV4.3 Level1&amp;2, PBOC3.0 	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QPBOC3.0 Certified</a:t>
            </a:r>
            <a:endParaRPr lang="en-CA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1959" y="4389610"/>
            <a:ext cx="984712" cy="1693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588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 txBox="1">
            <a:spLocks/>
          </p:cNvSpPr>
          <p:nvPr/>
        </p:nvSpPr>
        <p:spPr bwMode="auto">
          <a:xfrm>
            <a:off x="29879" y="980729"/>
            <a:ext cx="8965840" cy="451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endParaRPr lang="en-US" sz="1800" i="1" kern="0" dirty="0" smtClean="0"/>
          </a:p>
          <a:p>
            <a:pPr lvl="1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Intuitive Interface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Icon Based with optimized menu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Color and touch screen with </a:t>
            </a:r>
            <a:r>
              <a:rPr lang="en-US" sz="1800" kern="0" dirty="0">
                <a:latin typeface="Arial" pitchFamily="34" charset="0"/>
                <a:cs typeface="Arial" pitchFamily="34" charset="0"/>
              </a:rPr>
              <a:t>signature capture capability </a:t>
            </a:r>
            <a:endParaRPr lang="en-US" sz="1800" kern="0" dirty="0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Convenience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Integrated Contactless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On your countertop or wireless 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Large Paper roll and fast printing mechanism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>
                <a:latin typeface="Arial" pitchFamily="34" charset="0"/>
                <a:cs typeface="Arial" pitchFamily="34" charset="0"/>
              </a:rPr>
              <a:t>8</a:t>
            </a: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 function key for merchant convenience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PCI approved 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Featured for anywhere payment from countertop to table and mobile</a:t>
            </a:r>
          </a:p>
          <a:p>
            <a:pPr eaLnBrk="1" hangingPunct="1"/>
            <a:endParaRPr lang="en-US" sz="2800" i="1" kern="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04" y="84974"/>
            <a:ext cx="9144000" cy="6524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n-C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7000 </a:t>
            </a:r>
            <a:r>
              <a:rPr lang="en-C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Series Wireless &amp; Countertop POS</a:t>
            </a:r>
            <a:endParaRPr lang="en-CA" sz="3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573" y="940794"/>
            <a:ext cx="2318669" cy="4344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974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7549" y="75741"/>
            <a:ext cx="5588017" cy="6524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n-C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7000 </a:t>
            </a:r>
            <a:r>
              <a:rPr lang="en-C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Series Specification</a:t>
            </a:r>
            <a:endParaRPr lang="en-CA" sz="3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6207" y="810656"/>
            <a:ext cx="1145799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Secure ARM11 Processor	</a:t>
            </a:r>
          </a:p>
          <a:p>
            <a:pPr>
              <a:spcAft>
                <a:spcPts val="3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Flash - 128MB, RAM - 64MB SDRAM </a:t>
            </a:r>
          </a:p>
          <a:p>
            <a:pPr>
              <a:spcAft>
                <a:spcPts val="3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Touch 2.8 inch,320*240 TFT LCD Color Display</a:t>
            </a:r>
          </a:p>
          <a:p>
            <a:pPr>
              <a:spcAft>
                <a:spcPts val="3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High Speed 100mm/sec, Easy Loading, 58mm Paper Width, 38mm Paper Roll Diameter </a:t>
            </a:r>
            <a:r>
              <a:rPr lang="en-CA" sz="1400" dirty="0" smtClean="0"/>
              <a:t>Printer</a:t>
            </a:r>
            <a:endParaRPr lang="en-CA" sz="1400" dirty="0"/>
          </a:p>
          <a:p>
            <a:pPr>
              <a:spcAft>
                <a:spcPts val="3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Track1 /2/3, bi-directional swipe; smart error correction Magstripe Reader</a:t>
            </a:r>
          </a:p>
          <a:p>
            <a:pPr>
              <a:spcAft>
                <a:spcPts val="3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Mifare classic, Mifare Ultralight, Mifare Desfire, ISO1 4443A &amp; B , SONY FeliCa Contactless Reader </a:t>
            </a:r>
          </a:p>
          <a:p>
            <a:pPr>
              <a:spcAft>
                <a:spcPts val="3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3 SAM slots, PPS protocol up to 300kbps </a:t>
            </a:r>
          </a:p>
          <a:p>
            <a:pPr>
              <a:spcAft>
                <a:spcPts val="3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Synchronous: V.22bis, V.29, supports 1200/2400/9600bps, asynchronous up to 56K ;PPP Protocol PSTN Modem Option</a:t>
            </a:r>
          </a:p>
          <a:p>
            <a:pPr>
              <a:spcAft>
                <a:spcPts val="3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fr-FR" sz="1400" dirty="0"/>
              <a:t>10/100 T-base supports SSLv2/3T LSv1 Ethernet port </a:t>
            </a:r>
            <a:r>
              <a:rPr lang="en-CA" sz="1400" dirty="0"/>
              <a:t>Option</a:t>
            </a:r>
            <a:endParaRPr lang="fr-FR" sz="1400" dirty="0"/>
          </a:p>
          <a:p>
            <a:pPr>
              <a:spcAft>
                <a:spcPts val="3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Wi-Fi - SSLv2/3T LSv1 Option</a:t>
            </a:r>
          </a:p>
          <a:p>
            <a:pPr>
              <a:spcAft>
                <a:spcPts val="3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Bluetooth 4.0  Option</a:t>
            </a:r>
            <a:endParaRPr lang="en-CA" sz="1400" b="1" dirty="0"/>
          </a:p>
          <a:p>
            <a:pPr>
              <a:spcAft>
                <a:spcPts val="3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GSM/GPRS/EDGE: 850/900/1800/1900 MHz; UMTS/HSPA+: 800/850/900/1900/2100 MHz — SSLv2/3T LSv1  Option</a:t>
            </a:r>
          </a:p>
          <a:p>
            <a:pPr>
              <a:spcAft>
                <a:spcPts val="3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CDMA, CDMA2000 USA, CDMA 2000 Europe, WCDMA USA, WCDMA Europe — SSLv2/3T LSv1 Option </a:t>
            </a:r>
          </a:p>
          <a:p>
            <a:pPr>
              <a:spcAft>
                <a:spcPts val="3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EMV4.2, SLE4442/ SLE4428 memory card ISO 7812 size Smart card reader</a:t>
            </a:r>
          </a:p>
          <a:p>
            <a:pPr>
              <a:spcAft>
                <a:spcPts val="3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RS-232 Port, USB OTG Ports	</a:t>
            </a:r>
          </a:p>
          <a:p>
            <a:pPr>
              <a:spcAft>
                <a:spcPts val="3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10 alphanumeric keys, 8 function keys,1 power switch key Secure Keypad </a:t>
            </a:r>
          </a:p>
          <a:p>
            <a:pPr>
              <a:spcAft>
                <a:spcPts val="3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2200mAh, 7.4V  Battery option</a:t>
            </a:r>
          </a:p>
          <a:p>
            <a:pPr>
              <a:spcAft>
                <a:spcPts val="3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GPS, Barcode 1</a:t>
            </a:r>
            <a:r>
              <a:rPr lang="fa-IR" sz="1400" dirty="0"/>
              <a:t>/</a:t>
            </a:r>
            <a:r>
              <a:rPr lang="en-CA" sz="1400" dirty="0"/>
              <a:t>2D Option	</a:t>
            </a:r>
          </a:p>
          <a:p>
            <a:pPr>
              <a:spcAft>
                <a:spcPts val="3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3DES encryption, Master/Session and DUKPT key management 	</a:t>
            </a:r>
          </a:p>
          <a:p>
            <a:pPr>
              <a:spcAft>
                <a:spcPts val="3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Small foot print </a:t>
            </a:r>
            <a:r>
              <a:rPr lang="pl-PL" sz="1400" dirty="0"/>
              <a:t>(190*89.5*56mm) (7.48” * 3.52” * 2.2”) L*W*H </a:t>
            </a:r>
            <a:r>
              <a:rPr lang="en-CA" sz="1400" dirty="0"/>
              <a:t> </a:t>
            </a:r>
          </a:p>
          <a:p>
            <a:pPr>
              <a:spcAft>
                <a:spcPts val="3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PCI PTS 3.x, Visa PayWave, MasterCard PayPass, CCC, CUP, CE, ROHS, EMV4.3 Level1&amp;2, PBOC3.0 QPBOC3.0 Certified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808" y="3996260"/>
            <a:ext cx="1174298" cy="2200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621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1081715"/>
            <a:ext cx="860030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kern="0" dirty="0" smtClean="0"/>
              <a:t>Mobile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kern="0" dirty="0" smtClean="0"/>
              <a:t>Design </a:t>
            </a:r>
          </a:p>
          <a:p>
            <a:pPr lvl="3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kern="0" dirty="0" smtClean="0"/>
              <a:t>Elegant and small foot print and powerful</a:t>
            </a:r>
          </a:p>
          <a:p>
            <a:pPr lvl="3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kern="0" dirty="0" smtClean="0"/>
              <a:t>Light and easy to carry</a:t>
            </a:r>
          </a:p>
          <a:p>
            <a:pPr lvl="3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kern="0" dirty="0" smtClean="0"/>
              <a:t>All in one design for all type of payments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kern="0" dirty="0" smtClean="0"/>
              <a:t>Connectivity:</a:t>
            </a:r>
          </a:p>
          <a:p>
            <a:pPr lvl="3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kern="0" dirty="0" smtClean="0"/>
              <a:t>Wi-Fi, Bluetooth, GPRS, CDMA</a:t>
            </a:r>
          </a:p>
          <a:p>
            <a:pPr lvl="1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kern="0" dirty="0" smtClean="0"/>
              <a:t>Convenience for Mobility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kern="0" dirty="0" smtClean="0"/>
              <a:t>Integrated Contactless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kern="0" dirty="0" smtClean="0"/>
              <a:t>Large battery capacity for a day of service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kern="0" dirty="0" smtClean="0"/>
              <a:t>Color Screen with signature capture capability 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kern="0" dirty="0" smtClean="0"/>
              <a:t>Design to answer emerging mobile payment market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217" y="67725"/>
            <a:ext cx="5975797" cy="6524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n-C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9000 Series Mobility POS</a:t>
            </a:r>
            <a:endParaRPr lang="en-CA" sz="3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670" y="1217494"/>
            <a:ext cx="1971652" cy="3455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828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102412"/>
            <a:ext cx="5791647" cy="6524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n-C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9000 Series Specification</a:t>
            </a:r>
            <a:endParaRPr lang="en-CA" sz="3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055" y="908720"/>
            <a:ext cx="11583295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Secure ARM11 Processor	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Flash - 128MB, RAM - 64MB SDRAM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Touch 2.8 inch,320*240 TFT LCD Color Display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High Speed 100mm/sec, Easy Loading, 58mm Paper Width, 38mm Paper Roll Diameter Printer	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Track1 /2/3, bi-directional swipe; smart error correction Magstripe Reader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Mifare classic, Mifare Ultralight, Mifare Desfire, ISO1 4443A &amp; B , SONY FeliCa Contactless Reader 	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3 SAM slots, PPS protocol up to 300kbps 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Wi-Fi - SSLv2/3T LSv1 Option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Bluetooth 4.0  Option</a:t>
            </a:r>
            <a:endParaRPr lang="en-CA" sz="1400" b="1" dirty="0"/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GSM/GPRS/EDGE: 850/900/1800/1900 MHz; UMTS/HSPA+: 800/850/900/1900/2100 MHz — SSLv2/3T LSv1  Option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CDMA, CDMA2000 USA, CDMA 2000 Europe, WCDMA USA, WCDMA Europe — SSLv2/3T LSv1 </a:t>
            </a:r>
            <a:r>
              <a:rPr lang="en-CA" sz="1400" dirty="0" smtClean="0"/>
              <a:t>Option </a:t>
            </a:r>
            <a:endParaRPr lang="en-CA" sz="1400" dirty="0"/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EMV4.2, SLE4442/ SLE4428 memory card ISO 7812 size Smart card reader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USB OTG Ports	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10 alphanumeric keys, 8 function keys,1 power switch key Secure Keypad 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GPS, Barcode 1</a:t>
            </a:r>
            <a:r>
              <a:rPr lang="fa-IR" sz="1400" dirty="0"/>
              <a:t>/</a:t>
            </a:r>
            <a:r>
              <a:rPr lang="en-CA" sz="1400" dirty="0"/>
              <a:t>2D Option	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3DES encryption, Master/Session and DUKPT key management 	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2600mAh, 3.7V  Battery	</a:t>
            </a:r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Small foot print </a:t>
            </a:r>
            <a:r>
              <a:rPr lang="pl-PL" sz="1400" dirty="0"/>
              <a:t>(170*85*55mm) (6.69” * 3.34” * 2.16”) L*W*H / 364gr — 0.80 lb 	</a:t>
            </a:r>
            <a:endParaRPr lang="en-CA" sz="1400" dirty="0"/>
          </a:p>
          <a:p>
            <a:pPr>
              <a:spcAft>
                <a:spcPts val="400"/>
              </a:spcAft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400" dirty="0"/>
              <a:t>PCI PTS 3.x, Visa PayWave, MasterCard PayPass, CCC, CUP, CE, ROHS, EMV4.3 Level1&amp;2, PBOC3.0 QPBOC3.0 Certified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0918" y="4629715"/>
            <a:ext cx="879865" cy="1541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778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2801" y="82424"/>
            <a:ext cx="8049296" cy="6524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n-C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Description of Software Platform</a:t>
            </a:r>
            <a:endParaRPr lang="en-CA" sz="3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764704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/>
              <a:t>Based on Secure Linux 2.6 for ARM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/>
              <a:t>Robust, Reliable, and Secure Operating System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/>
              <a:t>Small memory footprint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/>
              <a:t>Built-in Multi-Application and Access Control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/>
              <a:t>Application run concurrently in memory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/>
              <a:t>Access to each resource based on user basis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/>
              <a:t>Oriented Designed Services Available to Applications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/>
              <a:t>Security Service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/>
              <a:t>Communication Service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/>
              <a:t>TMS, update of Firmware and Software; Application Manager Service 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/>
              <a:t>EMV Level 2 and contactless Service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/>
              <a:t>User Interface Service</a:t>
            </a:r>
          </a:p>
          <a:p>
            <a:pPr lvl="1">
              <a:lnSpc>
                <a:spcPct val="150000"/>
              </a:lnSpc>
              <a:buClr>
                <a:schemeClr val="tx2"/>
              </a:buClr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461089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9820" y="97852"/>
            <a:ext cx="6503831" cy="6524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n-C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POS </a:t>
            </a:r>
            <a:r>
              <a:rPr lang="en-C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Application Security</a:t>
            </a:r>
            <a:endParaRPr lang="en-CA" sz="3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143000"/>
            <a:ext cx="10052222" cy="4466968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Only Signed FW and Signed Application can be loaded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Each customer have specific sign signature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Only signed application match to previous signed application can alter or wipe the loaded application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Sign tools will be provide in secure procedure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The signature is not alter or interfere any part of the application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The application Signer is based on POS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439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50" y="97542"/>
            <a:ext cx="6014828" cy="6524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n-C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POS </a:t>
            </a:r>
            <a:r>
              <a:rPr lang="en-C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Security Life Cycle</a:t>
            </a:r>
            <a:endParaRPr lang="en-CA" sz="3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599" y="1315995"/>
            <a:ext cx="9755659" cy="533400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smtClean="0">
                <a:latin typeface="Arial" pitchFamily="34" charset="0"/>
                <a:cs typeface="Arial" pitchFamily="34" charset="0"/>
              </a:rPr>
              <a:t>Each POS is delivered with Transportation Tamper key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smtClean="0">
                <a:latin typeface="Arial" pitchFamily="34" charset="0"/>
                <a:cs typeface="Arial" pitchFamily="34" charset="0"/>
              </a:rPr>
              <a:t>Just the Key Loading Device and proper Signatory can remove the Tamper Transportation to load the application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smtClean="0">
                <a:latin typeface="Arial" pitchFamily="34" charset="0"/>
                <a:cs typeface="Arial" pitchFamily="34" charset="0"/>
              </a:rPr>
              <a:t>Key injection will not possible to the terminal till the Tamper Transportation is removed by AMP Key Loader (AKL) in conjunction with the Key Loading Application (KAL)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smtClean="0">
                <a:latin typeface="Arial" pitchFamily="34" charset="0"/>
                <a:cs typeface="Arial" pitchFamily="34" charset="0"/>
              </a:rPr>
              <a:t>The POS application cannot be load, replace, or wiped with out proper signatory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43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6316" y="6498228"/>
            <a:ext cx="720080" cy="29821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3606" y="82314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solidFill>
                  <a:srgbClr val="FFC000"/>
                </a:solidFill>
              </a:rPr>
              <a:t>PIN </a:t>
            </a:r>
            <a:r>
              <a:rPr lang="en-CA" sz="2800" b="1" dirty="0" err="1">
                <a:solidFill>
                  <a:srgbClr val="FFC000"/>
                </a:solidFill>
              </a:rPr>
              <a:t>eCosystem</a:t>
            </a:r>
            <a:endParaRPr lang="en-CA" sz="2800" b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23760" y="906818"/>
            <a:ext cx="48234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/>
              <a:t>PIN </a:t>
            </a:r>
            <a:r>
              <a:rPr lang="en-CA" sz="2000" dirty="0" err="1"/>
              <a:t>eCosystem</a:t>
            </a:r>
            <a:r>
              <a:rPr lang="en-CA" sz="2000" dirty="0"/>
              <a:t> provides cloud and mobility solutions as an end to end solution to facilitate business financial transactions.  Financial transactions can be reported to back office </a:t>
            </a:r>
            <a:r>
              <a:rPr lang="en-CA" sz="2000" dirty="0" smtClean="0"/>
              <a:t>systems and accounting solutions.</a:t>
            </a:r>
            <a:endParaRPr lang="en-CA" sz="2000" dirty="0"/>
          </a:p>
        </p:txBody>
      </p:sp>
      <p:sp>
        <p:nvSpPr>
          <p:cNvPr id="7" name="Rectangle 6"/>
          <p:cNvSpPr/>
          <p:nvPr/>
        </p:nvSpPr>
        <p:spPr>
          <a:xfrm>
            <a:off x="6293646" y="5848247"/>
            <a:ext cx="16943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00FF"/>
              </a:buClr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POS 5000 </a:t>
            </a:r>
          </a:p>
          <a:p>
            <a:pPr algn="ctr">
              <a:buClr>
                <a:srgbClr val="0000FF"/>
              </a:buClr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Countertop</a:t>
            </a:r>
          </a:p>
        </p:txBody>
      </p:sp>
      <p:sp>
        <p:nvSpPr>
          <p:cNvPr id="10" name="Rectangle 9"/>
          <p:cNvSpPr/>
          <p:nvPr/>
        </p:nvSpPr>
        <p:spPr>
          <a:xfrm>
            <a:off x="7239167" y="5799176"/>
            <a:ext cx="1958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00FF"/>
              </a:buClr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POS 7000 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Clr>
                <a:srgbClr val="0000FF"/>
              </a:buClr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Wireless &amp; </a:t>
            </a:r>
          </a:p>
          <a:p>
            <a:pPr algn="ctr">
              <a:buClr>
                <a:srgbClr val="0000FF"/>
              </a:buClr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Countertop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586455" y="5798089"/>
            <a:ext cx="1250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00FF"/>
              </a:buClr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POS 9000</a:t>
            </a:r>
          </a:p>
          <a:p>
            <a:pPr algn="ctr">
              <a:buClr>
                <a:srgbClr val="0000FF"/>
              </a:buClr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Mobile 3G Wireless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672808" y="5787475"/>
            <a:ext cx="1354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00FF"/>
              </a:buClr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POS 3000 </a:t>
            </a:r>
          </a:p>
          <a:p>
            <a:pPr algn="ctr">
              <a:buClr>
                <a:srgbClr val="0000FF"/>
              </a:buClr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PIN PAD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761699" y="5786346"/>
            <a:ext cx="10801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00FF"/>
              </a:buClr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POS 2000 </a:t>
            </a:r>
          </a:p>
          <a:p>
            <a:pPr algn="ctr">
              <a:buClr>
                <a:srgbClr val="0000FF"/>
              </a:buClr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MPOS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473" y="3600104"/>
            <a:ext cx="5611434" cy="2338098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40080" y="84124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7202036"/>
              </p:ext>
            </p:extLst>
          </p:nvPr>
        </p:nvGraphicFramePr>
        <p:xfrm>
          <a:off x="640080" y="829817"/>
          <a:ext cx="6264275" cy="441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Visio" r:id="rId5" imgW="9858277" imgH="6943677" progId="Visio.Drawing.15">
                  <p:embed/>
                </p:oleObj>
              </mc:Choice>
              <mc:Fallback>
                <p:oleObj name="Visio" r:id="rId5" imgW="9858277" imgH="6943677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" y="829817"/>
                        <a:ext cx="6264275" cy="4411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987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812716"/>
              </p:ext>
            </p:extLst>
          </p:nvPr>
        </p:nvGraphicFramePr>
        <p:xfrm>
          <a:off x="93270" y="894817"/>
          <a:ext cx="10993831" cy="2625345"/>
        </p:xfrm>
        <a:graphic>
          <a:graphicData uri="http://schemas.openxmlformats.org/drawingml/2006/table">
            <a:tbl>
              <a:tblPr firstRow="1">
                <a:effectLst>
                  <a:outerShdw blurRad="50800" dist="1143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513318"/>
                <a:gridCol w="1244651"/>
                <a:gridCol w="1334501"/>
                <a:gridCol w="1423468"/>
                <a:gridCol w="1512434"/>
                <a:gridCol w="1423468"/>
                <a:gridCol w="1245534"/>
                <a:gridCol w="1296457"/>
              </a:tblGrid>
              <a:tr h="35578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Model</a:t>
                      </a:r>
                      <a:endParaRPr lang="en-US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Dial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LAN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Wi-Fi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GPRS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Battery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RS232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alpha val="0"/>
                      </a:schemeClr>
                    </a:solidFill>
                  </a:tcPr>
                </a:tc>
              </a:tr>
              <a:tr h="2964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alpha val="0"/>
                      </a:schemeClr>
                    </a:solidFill>
                  </a:tcPr>
                </a:tc>
              </a:tr>
              <a:tr h="35578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Series 2000</a:t>
                      </a:r>
                      <a:endParaRPr lang="en-US" b="1" dirty="0">
                        <a:solidFill>
                          <a:schemeClr val="tx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8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NA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8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NA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8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NA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8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NA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8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Incl.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NA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85000"/>
                        <a:alpha val="0"/>
                      </a:schemeClr>
                    </a:solidFill>
                  </a:tcPr>
                </a:tc>
              </a:tr>
              <a:tr h="35578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Series 3000</a:t>
                      </a:r>
                      <a:endParaRPr lang="en-US" b="1" dirty="0">
                        <a:solidFill>
                          <a:schemeClr val="tx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>
                        <a:lumMod val="8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NA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NA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Opt.</a:t>
                      </a:r>
                      <a:endParaRPr lang="en-US" sz="1400" b="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solidFill>
                      <a:srgbClr val="00B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Opt.</a:t>
                      </a:r>
                      <a:endParaRPr lang="en-US" sz="1400" b="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solidFill>
                      <a:srgbClr val="00B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Incl.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solidFill>
                      <a:srgbClr val="00B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Opt.</a:t>
                      </a:r>
                      <a:endParaRPr lang="en-US" sz="1400" b="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B050">
                        <a:alpha val="30000"/>
                      </a:srgbClr>
                    </a:solidFill>
                  </a:tcPr>
                </a:tc>
              </a:tr>
              <a:tr h="35578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Series 5000</a:t>
                      </a:r>
                      <a:endParaRPr lang="en-US" b="1" dirty="0">
                        <a:solidFill>
                          <a:schemeClr val="tx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Opt.</a:t>
                      </a:r>
                      <a:endParaRPr lang="en-US" sz="1400" b="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B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Incl.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solidFill>
                      <a:srgbClr val="00B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Incl.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solidFill>
                      <a:srgbClr val="00B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NA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NA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1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NA</a:t>
                      </a:r>
                      <a:endParaRPr lang="en-US" sz="1100" b="0" i="1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solidFill>
                      <a:schemeClr val="tx1">
                        <a:lumMod val="8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Opt.</a:t>
                      </a:r>
                      <a:endParaRPr lang="en-US" sz="1400" b="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B050">
                        <a:alpha val="30000"/>
                      </a:srgbClr>
                    </a:solidFill>
                  </a:tcPr>
                </a:tc>
              </a:tr>
              <a:tr h="35578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Series 7000</a:t>
                      </a:r>
                      <a:endParaRPr lang="en-US" b="1" dirty="0">
                        <a:solidFill>
                          <a:schemeClr val="tx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Opt.</a:t>
                      </a:r>
                      <a:endParaRPr lang="en-US" sz="1400" b="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B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Incl.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solidFill>
                      <a:srgbClr val="00B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Incl.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solidFill>
                      <a:srgbClr val="00B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Opt.</a:t>
                      </a:r>
                      <a:endParaRPr lang="en-US" sz="1400" b="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solidFill>
                      <a:srgbClr val="00B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Opt.</a:t>
                      </a:r>
                      <a:endParaRPr lang="en-US" sz="1400" b="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solidFill>
                      <a:srgbClr val="00B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Opt.</a:t>
                      </a:r>
                      <a:endParaRPr lang="en-US" sz="1400" b="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solidFill>
                      <a:srgbClr val="00B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Opt.</a:t>
                      </a:r>
                      <a:endParaRPr lang="en-US" sz="1400" b="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B050">
                        <a:alpha val="30000"/>
                      </a:srgbClr>
                    </a:solidFill>
                  </a:tcPr>
                </a:tc>
              </a:tr>
              <a:tr h="491745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Series9000</a:t>
                      </a:r>
                      <a:endParaRPr lang="en-US" b="1" dirty="0">
                        <a:solidFill>
                          <a:schemeClr val="tx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NA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Opt.</a:t>
                      </a:r>
                      <a:endParaRPr lang="en-US" sz="1400" b="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Incl.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Incl.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Opt.</a:t>
                      </a:r>
                      <a:endParaRPr lang="en-US" sz="1400" b="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NA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7504" y="3645892"/>
            <a:ext cx="9607996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*Except </a:t>
            </a:r>
            <a:r>
              <a:rPr lang="en-US" sz="1600" dirty="0" smtClean="0"/>
              <a:t>Series </a:t>
            </a:r>
            <a:r>
              <a:rPr lang="en-US" sz="1600" dirty="0" smtClean="0"/>
              <a:t>2000 </a:t>
            </a:r>
            <a:r>
              <a:rPr lang="en-US" sz="1600" dirty="0" smtClean="0"/>
              <a:t>Model (No Color Screen,  No Touch Screen) </a:t>
            </a:r>
          </a:p>
          <a:p>
            <a:r>
              <a:rPr lang="en-US" sz="1600" dirty="0" smtClean="0"/>
              <a:t> all models are equipped with CLESS, Color and Touch Screen </a:t>
            </a:r>
            <a:endParaRPr lang="en-US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473" y="3622964"/>
            <a:ext cx="5611434" cy="2338098"/>
          </a:xfrm>
          <a:prstGeom prst="rect">
            <a:avLst/>
          </a:prstGeom>
        </p:spPr>
      </p:pic>
      <p:pic>
        <p:nvPicPr>
          <p:cNvPr id="11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6316" y="6509658"/>
            <a:ext cx="720080" cy="29821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293646" y="5905397"/>
            <a:ext cx="16943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00FF"/>
              </a:buClr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POS 5000 </a:t>
            </a:r>
          </a:p>
          <a:p>
            <a:pPr algn="ctr">
              <a:buClr>
                <a:srgbClr val="0000FF"/>
              </a:buClr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Countertop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239167" y="5856326"/>
            <a:ext cx="1958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00FF"/>
              </a:buClr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POS 7000 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Clr>
                <a:srgbClr val="0000FF"/>
              </a:buClr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Wireless &amp; </a:t>
            </a:r>
          </a:p>
          <a:p>
            <a:pPr algn="ctr">
              <a:buClr>
                <a:srgbClr val="0000FF"/>
              </a:buClr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Countertop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586455" y="5855239"/>
            <a:ext cx="1250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00FF"/>
              </a:buClr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POS 9000</a:t>
            </a:r>
          </a:p>
          <a:p>
            <a:pPr algn="ctr">
              <a:buClr>
                <a:srgbClr val="0000FF"/>
              </a:buClr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Mobile 3G Wireless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672808" y="5844625"/>
            <a:ext cx="1354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00FF"/>
              </a:buClr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POS 3000 </a:t>
            </a:r>
          </a:p>
          <a:p>
            <a:pPr algn="ctr">
              <a:buClr>
                <a:srgbClr val="0000FF"/>
              </a:buClr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PIN PAD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761699" y="5843496"/>
            <a:ext cx="10801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00FF"/>
              </a:buClr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POS 2000 </a:t>
            </a:r>
          </a:p>
          <a:p>
            <a:pPr algn="ctr">
              <a:buClr>
                <a:srgbClr val="0000FF"/>
              </a:buClr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MPOS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53606" y="82314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 smtClean="0">
                <a:solidFill>
                  <a:srgbClr val="FFC000"/>
                </a:solidFill>
              </a:rPr>
              <a:t>POS </a:t>
            </a:r>
            <a:r>
              <a:rPr lang="en-CA" sz="2800" b="1" dirty="0" err="1" smtClean="0">
                <a:solidFill>
                  <a:srgbClr val="FFC000"/>
                </a:solidFill>
              </a:rPr>
              <a:t>Addon’s</a:t>
            </a:r>
            <a:r>
              <a:rPr lang="en-CA" sz="2800" b="1" dirty="0" smtClean="0">
                <a:solidFill>
                  <a:srgbClr val="FFC000"/>
                </a:solidFill>
              </a:rPr>
              <a:t> and Configurations</a:t>
            </a:r>
            <a:endParaRPr lang="en-CA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09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MP-POS Options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75115" y="929903"/>
            <a:ext cx="5535179" cy="543154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62" y="66215"/>
            <a:ext cx="46474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sz="3600" dirty="0" smtClean="0">
                <a:solidFill>
                  <a:srgbClr val="FFC000"/>
                </a:solidFill>
                <a:effectLst>
                  <a:outerShdw blurRad="12700" dist="50800" dir="3840000" sx="101000" sy="101000" algn="ctr" rotWithShape="0">
                    <a:srgbClr val="000000">
                      <a:alpha val="5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POS </a:t>
            </a:r>
            <a:r>
              <a:rPr lang="en-CA" sz="3600" dirty="0">
                <a:solidFill>
                  <a:srgbClr val="FFC000"/>
                </a:solidFill>
                <a:effectLst>
                  <a:outerShdw blurRad="12700" dist="50800" dir="3840000" sx="101000" sy="101000" algn="ctr" rotWithShape="0">
                    <a:srgbClr val="000000">
                      <a:alpha val="5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Features Overview</a:t>
            </a:r>
          </a:p>
        </p:txBody>
      </p:sp>
    </p:spTree>
    <p:extLst>
      <p:ext uri="{BB962C8B-B14F-4D97-AF65-F5344CB8AC3E}">
        <p14:creationId xmlns:p14="http://schemas.microsoft.com/office/powerpoint/2010/main" val="284647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7009" y="941124"/>
            <a:ext cx="11292840" cy="5450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Fast and Efficient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High performance processor and memory as standard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TMS and remote key injection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Simple to use and maintain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Large color screen with intuitive user interface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Easy menu selection – large backlit keys with clear marketing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Fully Featured and future proof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SDK based on Linux for development partners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Integrated contactless / NFC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Touch screen and signature capture capability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Secure and reliable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Certificate to highest standards – PCI 3.X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Component selection and design for tough environments</a:t>
            </a:r>
          </a:p>
        </p:txBody>
      </p:sp>
      <p:sp>
        <p:nvSpPr>
          <p:cNvPr id="3" name="Rectangle 2"/>
          <p:cNvSpPr/>
          <p:nvPr/>
        </p:nvSpPr>
        <p:spPr>
          <a:xfrm>
            <a:off x="41748" y="64394"/>
            <a:ext cx="34547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Design Principals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231268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850" y="807232"/>
            <a:ext cx="1219200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>
                <a:latin typeface="Arial" pitchFamily="34" charset="0"/>
                <a:cs typeface="Arial" pitchFamily="34" charset="0"/>
              </a:rPr>
              <a:t>Separated service from applications and components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>
                <a:latin typeface="Arial" pitchFamily="34" charset="0"/>
                <a:cs typeface="Arial" pitchFamily="34" charset="0"/>
              </a:rPr>
              <a:t>Key Loading Application for remote and local key injection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>
                <a:latin typeface="Arial" pitchFamily="34" charset="0"/>
                <a:cs typeface="Arial" pitchFamily="34" charset="0"/>
              </a:rPr>
              <a:t>Security Service API; uniform and easy for application development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>
                <a:latin typeface="Arial" pitchFamily="34" charset="0"/>
                <a:cs typeface="Arial" pitchFamily="34" charset="0"/>
              </a:rPr>
              <a:t>EMV Offline PIN Verification 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>
                <a:latin typeface="Arial" pitchFamily="34" charset="0"/>
                <a:cs typeface="Arial" pitchFamily="34" charset="0"/>
              </a:rPr>
              <a:t>Plain and encipher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>
                <a:latin typeface="Arial" pitchFamily="34" charset="0"/>
                <a:cs typeface="Arial" pitchFamily="34" charset="0"/>
              </a:rPr>
              <a:t>Online PIN Encryption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>
                <a:latin typeface="Arial" pitchFamily="34" charset="0"/>
                <a:cs typeface="Arial" pitchFamily="34" charset="0"/>
              </a:rPr>
              <a:t>Session/ Master 3DES, DUKTPT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>
                <a:latin typeface="Arial" pitchFamily="34" charset="0"/>
                <a:cs typeface="Arial" pitchFamily="34" charset="0"/>
              </a:rPr>
              <a:t>MAC (ECB/CBC/CFB)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>
                <a:latin typeface="Arial" pitchFamily="34" charset="0"/>
                <a:cs typeface="Arial" pitchFamily="34" charset="0"/>
              </a:rPr>
              <a:t>DUKTPT, Session/master 3DES, RSA, AES</a:t>
            </a:r>
          </a:p>
          <a:p>
            <a:pPr lvl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>
                <a:latin typeface="Arial" pitchFamily="34" charset="0"/>
                <a:cs typeface="Arial" pitchFamily="34" charset="0"/>
              </a:rPr>
              <a:t>Hash calculation; SHA1, SHA256, SHA512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US" dirty="0">
                <a:latin typeface="Arial" pitchFamily="34" charset="0"/>
                <a:cs typeface="Arial" pitchFamily="34" charset="0"/>
              </a:rPr>
              <a:t>Random Number Generation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-13023" y="121145"/>
            <a:ext cx="44165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POS </a:t>
            </a:r>
            <a:r>
              <a:rPr lang="en-CA" sz="36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Security </a:t>
            </a:r>
            <a:r>
              <a:rPr lang="en-C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Platform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370746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121790"/>
            <a:ext cx="6328052" cy="6524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n-C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3000 Series Retail PIN pad</a:t>
            </a:r>
            <a:endParaRPr lang="en-CA" sz="3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184829" y="1198184"/>
            <a:ext cx="6516216" cy="504444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buClr>
                <a:schemeClr val="accent3"/>
              </a:buClr>
              <a:buFont typeface="Wingdings" pitchFamily="2" charset="2"/>
              <a:buChar char="v"/>
            </a:pPr>
            <a:endParaRPr lang="en-US" sz="1600" i="1" dirty="0" smtClean="0"/>
          </a:p>
          <a:p>
            <a:pPr lvl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Stylish Design</a:t>
            </a:r>
          </a:p>
          <a:p>
            <a:pPr lvl="2">
              <a:buClr>
                <a:schemeClr val="accent3"/>
              </a:buClr>
              <a:buSzPct val="100000"/>
              <a:buFont typeface="Wingdings" pitchFamily="2" charset="2"/>
              <a:buChar char="v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Large Color Touch Screen</a:t>
            </a:r>
          </a:p>
          <a:p>
            <a:pPr lvl="2">
              <a:buClr>
                <a:schemeClr val="accent3"/>
              </a:buClr>
              <a:buSzPct val="100000"/>
              <a:buFont typeface="Wingdings" pitchFamily="2" charset="2"/>
              <a:buChar char="v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Back light layout</a:t>
            </a:r>
          </a:p>
          <a:p>
            <a:pPr lvl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Dependable and Secure</a:t>
            </a:r>
          </a:p>
          <a:p>
            <a:pPr lvl="2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CHIP &amp; PIN, Magnetic Stripe and integrated contactless readers</a:t>
            </a:r>
          </a:p>
          <a:p>
            <a:pPr lvl="2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Cable option defines interface type Serial, USB, and Ethernet</a:t>
            </a:r>
          </a:p>
          <a:p>
            <a:pPr lvl="2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PCI approved </a:t>
            </a:r>
          </a:p>
          <a:p>
            <a:pPr lvl="2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Featured for Multi lane and single POS countertop applications</a:t>
            </a:r>
          </a:p>
          <a:p>
            <a:pPr>
              <a:buClr>
                <a:srgbClr val="0000FF"/>
              </a:buClr>
            </a:pPr>
            <a:endParaRPr lang="en-US" sz="2800" i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8569" y="997781"/>
            <a:ext cx="2438095" cy="4469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734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97396"/>
            <a:ext cx="6222401" cy="6524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n-C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3000 Series Specification</a:t>
            </a:r>
            <a:endParaRPr lang="en-CA" sz="3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20091" y="1271855"/>
            <a:ext cx="8496944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Secure ARM11 Processor	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Flash - 128MB, RAM - 64MB SDRAM, Option for SD up to  8GB 	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Touch 2.8 inch,320*240 TFT LCD Color Display	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Track1 /2/3, bi-directional swipe; smart error correction Magstripe Reader	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Mifare classic, Mifare Ultralight, Mifare Desfire, ISO1 4443A &amp; B , SONY FeliCa Contactless   Reader 	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3 SAM slots, PPS protocol up to 300kbps 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EMV4.2, SLE4442/ SLE4428 memory card ISO size Smart card reader 	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RS-232 Port, USB OTG Ports	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10 alphanumeric keys, 6 function keys,1 power switch key Secure Keypad	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3DES encryption, Master/Session and DUKPT key management 	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Small foot print 140*80*29mm (5.5” * 3.14” * 1.14”) L*W*H </a:t>
            </a:r>
          </a:p>
          <a:p>
            <a:pPr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600" dirty="0" smtClean="0"/>
              <a:t>PCI PTS 3.x, Visa payWave, MasterCard PayPass, CCC, CUP, CE, ROHS, EMV4.3 Level1&amp;2, PBOC3.0 </a:t>
            </a:r>
            <a:r>
              <a:rPr lang="en-CA" dirty="0" smtClean="0"/>
              <a:t>	</a:t>
            </a:r>
          </a:p>
          <a:p>
            <a:pPr marL="0" indent="0">
              <a:buClr>
                <a:srgbClr val="0000FF"/>
              </a:buClr>
              <a:buNone/>
            </a:pPr>
            <a:r>
              <a:rPr lang="en-CA" dirty="0" smtClean="0"/>
              <a:t>	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3471" y="4197908"/>
            <a:ext cx="1033516" cy="189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720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6"/>
          <p:cNvSpPr txBox="1">
            <a:spLocks/>
          </p:cNvSpPr>
          <p:nvPr/>
        </p:nvSpPr>
        <p:spPr bwMode="auto">
          <a:xfrm>
            <a:off x="27448" y="652463"/>
            <a:ext cx="6348536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2" eaLnBrk="1" hangingPunct="1">
              <a:buClr>
                <a:schemeClr val="tx2"/>
              </a:buClr>
              <a:buFont typeface="Wingdings" pitchFamily="2" charset="2"/>
              <a:buChar char="v"/>
            </a:pPr>
            <a:endParaRPr lang="en-US" sz="1600" i="1" kern="0" dirty="0" smtClean="0"/>
          </a:p>
          <a:p>
            <a:pPr lvl="1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Flexibility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Communications:</a:t>
            </a:r>
          </a:p>
          <a:p>
            <a:pPr marL="1371600" lvl="3" indent="0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PSTN, Ethernet, WIFI, GPRS options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Connectivity:</a:t>
            </a:r>
          </a:p>
          <a:p>
            <a:pPr marL="1371600" lvl="3" indent="0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RS232, USB </a:t>
            </a:r>
            <a:r>
              <a:rPr lang="en-CA" sz="1800" kern="0" dirty="0" smtClean="0">
                <a:latin typeface="Arial" pitchFamily="34" charset="0"/>
                <a:cs typeface="Arial" pitchFamily="34" charset="0"/>
              </a:rPr>
              <a:t>OT</a:t>
            </a:r>
          </a:p>
          <a:p>
            <a:pPr marL="1371600" lvl="3" indent="0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CA" sz="1800" kern="0" dirty="0" smtClean="0">
                <a:latin typeface="Arial" pitchFamily="34" charset="0"/>
                <a:cs typeface="Arial" pitchFamily="34" charset="0"/>
              </a:rPr>
              <a:t>G</a:t>
            </a:r>
            <a:endParaRPr lang="en-US" sz="1800" kern="0" dirty="0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Convenience</a:t>
            </a:r>
            <a:endParaRPr lang="en-US" sz="1800" kern="0" dirty="0">
              <a:latin typeface="Arial" pitchFamily="34" charset="0"/>
              <a:cs typeface="Arial" pitchFamily="34" charset="0"/>
            </a:endParaRP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Integrated Contactless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Easy manage cabling for countertop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Large Paper roll and fast printing mechanism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9 function key for merchant convenience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Color Screen with signature capture capability 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Easy to swipe angle for countertop application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PCI approved </a:t>
            </a:r>
          </a:p>
          <a:p>
            <a:pPr lvl="2" eaLnBrk="1" hangingPunct="1">
              <a:buClr>
                <a:schemeClr val="accent3"/>
              </a:buClr>
              <a:buFont typeface="Wingdings" pitchFamily="2" charset="2"/>
              <a:buChar char="v"/>
            </a:pPr>
            <a:r>
              <a:rPr lang="en-US" sz="1800" kern="0" dirty="0" smtClean="0">
                <a:latin typeface="Arial" pitchFamily="34" charset="0"/>
                <a:cs typeface="Arial" pitchFamily="34" charset="0"/>
              </a:rPr>
              <a:t>Featured for Multi lane and single POS countertop applications</a:t>
            </a:r>
          </a:p>
          <a:p>
            <a:pPr eaLnBrk="1" hangingPunct="1"/>
            <a:endParaRPr lang="en-US" sz="2800" i="1" kern="0" dirty="0" smtClean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100792"/>
            <a:ext cx="6732104" cy="6524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n-C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5000 Series Countertop POS</a:t>
            </a:r>
            <a:endParaRPr lang="en-CA" sz="3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087" y="1388661"/>
            <a:ext cx="2464131" cy="4236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343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</TotalTime>
  <Words>787</Words>
  <Application>Microsoft Office PowerPoint</Application>
  <PresentationFormat>Widescreen</PresentationFormat>
  <Paragraphs>253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Microsoft Sans Serif</vt:lpstr>
      <vt:lpstr>Times New Roman</vt:lpstr>
      <vt:lpstr>Wingdings</vt:lpstr>
      <vt:lpstr>Tema de Office</vt:lpstr>
      <vt:lpstr>Microsoft Visio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Tejas Joshi</dc:creator>
  <cp:lastModifiedBy>Ian D</cp:lastModifiedBy>
  <cp:revision>23</cp:revision>
  <dcterms:created xsi:type="dcterms:W3CDTF">2015-09-09T13:00:52Z</dcterms:created>
  <dcterms:modified xsi:type="dcterms:W3CDTF">2015-09-13T19:30:11Z</dcterms:modified>
</cp:coreProperties>
</file>